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8"/>
  </p:notesMasterIdLst>
  <p:handoutMasterIdLst>
    <p:handoutMasterId r:id="rId9"/>
  </p:handoutMasterIdLst>
  <p:sldIdLst>
    <p:sldId id="256" r:id="rId2"/>
    <p:sldId id="300" r:id="rId3"/>
    <p:sldId id="263" r:id="rId4"/>
    <p:sldId id="275" r:id="rId5"/>
    <p:sldId id="287" r:id="rId6"/>
    <p:sldId id="271" r:id="rId7"/>
  </p:sldIdLst>
  <p:sldSz cx="9144000" cy="6858000" type="screen4x3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84" autoAdjust="0"/>
  </p:normalViewPr>
  <p:slideViewPr>
    <p:cSldViewPr>
      <p:cViewPr>
        <p:scale>
          <a:sx n="88" d="100"/>
          <a:sy n="88" d="100"/>
        </p:scale>
        <p:origin x="-876" y="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659" cy="496411"/>
          </a:xfrm>
          <a:prstGeom prst="rect">
            <a:avLst/>
          </a:prstGeom>
        </p:spPr>
        <p:txBody>
          <a:bodyPr vert="horz" lIns="82082" tIns="41042" rIns="82082" bIns="41042" rtlCol="0"/>
          <a:lstStyle>
            <a:lvl1pPr algn="l">
              <a:defRPr sz="11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443" y="3"/>
            <a:ext cx="2945659" cy="496411"/>
          </a:xfrm>
          <a:prstGeom prst="rect">
            <a:avLst/>
          </a:prstGeom>
        </p:spPr>
        <p:txBody>
          <a:bodyPr vert="horz" lIns="82082" tIns="41042" rIns="82082" bIns="41042" rtlCol="0"/>
          <a:lstStyle>
            <a:lvl1pPr algn="r">
              <a:defRPr sz="1100"/>
            </a:lvl1pPr>
          </a:lstStyle>
          <a:p>
            <a:fld id="{B7130CD0-A39E-443A-9E5A-E78C0B850E29}" type="datetimeFigureOut">
              <a:rPr lang="es-CO" smtClean="0"/>
              <a:pPr/>
              <a:t>22/06/2013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82082" tIns="41042" rIns="82082" bIns="41042" rtlCol="0" anchor="b"/>
          <a:lstStyle>
            <a:lvl1pPr algn="l">
              <a:defRPr sz="1100"/>
            </a:lvl1pPr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82082" tIns="41042" rIns="82082" bIns="41042" rtlCol="0" anchor="b"/>
          <a:lstStyle>
            <a:lvl1pPr algn="r">
              <a:defRPr sz="1100"/>
            </a:lvl1pPr>
          </a:lstStyle>
          <a:p>
            <a:fld id="{E9F70AF3-EC88-4B94-98B3-CD478E62603A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36525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A8B54682-956C-4D49-B251-AF417406C311}" type="datetimeFigureOut">
              <a:rPr lang="es-CO" smtClean="0"/>
              <a:pPr/>
              <a:t>22/06/2013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6" rIns="91431" bIns="45716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2" y="4716463"/>
            <a:ext cx="5438775" cy="4467225"/>
          </a:xfrm>
          <a:prstGeom prst="rect">
            <a:avLst/>
          </a:prstGeom>
        </p:spPr>
        <p:txBody>
          <a:bodyPr vert="horz" lIns="91431" tIns="45716" rIns="91431" bIns="45716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20C72E7B-4AF8-4929-87AC-F7C43707ED57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87651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72E7B-4AF8-4929-87AC-F7C43707ED57}" type="slidenum">
              <a:rPr lang="es-CO" smtClean="0"/>
              <a:pPr/>
              <a:t>5</a:t>
            </a:fld>
            <a:endParaRPr lang="es-C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E9FA1-B0CD-4F03-A5A5-DE819F8A5CDD}" type="datetimeFigureOut">
              <a:rPr lang="es-CO" smtClean="0"/>
              <a:pPr/>
              <a:t>22/06/2013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D279-1A99-4E47-9641-6BC17D8EB00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E9FA1-B0CD-4F03-A5A5-DE819F8A5CDD}" type="datetimeFigureOut">
              <a:rPr lang="es-CO" smtClean="0"/>
              <a:pPr/>
              <a:t>22/06/2013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D279-1A99-4E47-9641-6BC17D8EB00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E9FA1-B0CD-4F03-A5A5-DE819F8A5CDD}" type="datetimeFigureOut">
              <a:rPr lang="es-CO" smtClean="0"/>
              <a:pPr/>
              <a:t>22/06/2013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D279-1A99-4E47-9641-6BC17D8EB00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E9FA1-B0CD-4F03-A5A5-DE819F8A5CDD}" type="datetimeFigureOut">
              <a:rPr lang="es-CO" smtClean="0"/>
              <a:pPr/>
              <a:t>22/06/2013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D279-1A99-4E47-9641-6BC17D8EB00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E9FA1-B0CD-4F03-A5A5-DE819F8A5CDD}" type="datetimeFigureOut">
              <a:rPr lang="es-CO" smtClean="0"/>
              <a:pPr/>
              <a:t>22/06/2013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D279-1A99-4E47-9641-6BC17D8EB00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E9FA1-B0CD-4F03-A5A5-DE819F8A5CDD}" type="datetimeFigureOut">
              <a:rPr lang="es-CO" smtClean="0"/>
              <a:pPr/>
              <a:t>22/06/2013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D279-1A99-4E47-9641-6BC17D8EB00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E9FA1-B0CD-4F03-A5A5-DE819F8A5CDD}" type="datetimeFigureOut">
              <a:rPr lang="es-CO" smtClean="0"/>
              <a:pPr/>
              <a:t>22/06/2013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D279-1A99-4E47-9641-6BC17D8EB00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E9FA1-B0CD-4F03-A5A5-DE819F8A5CDD}" type="datetimeFigureOut">
              <a:rPr lang="es-CO" smtClean="0"/>
              <a:pPr/>
              <a:t>22/06/2013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D279-1A99-4E47-9641-6BC17D8EB00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E9FA1-B0CD-4F03-A5A5-DE819F8A5CDD}" type="datetimeFigureOut">
              <a:rPr lang="es-CO" smtClean="0"/>
              <a:pPr/>
              <a:t>22/06/2013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D279-1A99-4E47-9641-6BC17D8EB00E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E9FA1-B0CD-4F03-A5A5-DE819F8A5CDD}" type="datetimeFigureOut">
              <a:rPr lang="es-CO" smtClean="0"/>
              <a:pPr/>
              <a:t>22/06/2013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D279-1A99-4E47-9641-6BC17D8EB00E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E9FA1-B0CD-4F03-A5A5-DE819F8A5CDD}" type="datetimeFigureOut">
              <a:rPr lang="es-CO" smtClean="0"/>
              <a:pPr/>
              <a:t>22/06/2013</a:t>
            </a:fld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E9D279-1A99-4E47-9641-6BC17D8EB00E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0E9D279-1A99-4E47-9641-6BC17D8EB00E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C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94E9FA1-B0CD-4F03-A5A5-DE819F8A5CDD}" type="datetimeFigureOut">
              <a:rPr lang="es-CO" smtClean="0"/>
              <a:pPr/>
              <a:t>22/06/2013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hyperlink" Target="http://files.informaticaelkinarredondo.webnode.es/200000030-32815337bd/LIQUIDACION%20NOMINA.xlsx" TargetMode="External"/><Relationship Id="rId7" Type="http://schemas.openxmlformats.org/officeDocument/2006/relationships/slide" Target="slide5.xml"/><Relationship Id="rId2" Type="http://schemas.openxmlformats.org/officeDocument/2006/relationships/hyperlink" Target="http://files.informaticaelkinarredondo.webnode.es/200000029-c43fec633a/FINAL%20INFORMATICA.docx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5" Type="http://schemas.openxmlformats.org/officeDocument/2006/relationships/slide" Target="slide3.xml"/><Relationship Id="rId4" Type="http://schemas.openxmlformats.org/officeDocument/2006/relationships/hyperlink" Target="Como%20liquidar%20nomina%20en%20excel.mp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hyperlink" Target="EJEMPLO%20NOMINA%20EXCEL.xls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1052736"/>
            <a:ext cx="7543800" cy="2593975"/>
          </a:xfrm>
        </p:spPr>
        <p:txBody>
          <a:bodyPr/>
          <a:lstStyle/>
          <a:p>
            <a:r>
              <a:rPr lang="es-CO" dirty="0" smtClean="0"/>
              <a:t>NÓMINA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4077072"/>
            <a:ext cx="6461760" cy="1066800"/>
          </a:xfrm>
        </p:spPr>
        <p:txBody>
          <a:bodyPr/>
          <a:lstStyle/>
          <a:p>
            <a:r>
              <a:rPr lang="es-CO" sz="3200" dirty="0" smtClean="0"/>
              <a:t>ELKIN DARIO ARREDONDO POSADA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8565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412776"/>
            <a:ext cx="7543800" cy="659904"/>
          </a:xfrm>
        </p:spPr>
        <p:txBody>
          <a:bodyPr/>
          <a:lstStyle/>
          <a:p>
            <a:r>
              <a:rPr lang="es-CO" dirty="0" smtClean="0"/>
              <a:t>NOMINA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2276872"/>
            <a:ext cx="7056784" cy="3371056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CO" dirty="0" smtClean="0">
                <a:hlinkClick r:id="rId2"/>
              </a:rPr>
              <a:t>Legislación laboral nomina</a:t>
            </a:r>
            <a:endParaRPr lang="es-CO" dirty="0"/>
          </a:p>
          <a:p>
            <a:pPr marL="342900" indent="-342900">
              <a:buFont typeface="Arial" pitchFamily="34" charset="0"/>
              <a:buChar char="•"/>
            </a:pPr>
            <a:r>
              <a:rPr lang="es-CO" dirty="0" smtClean="0">
                <a:hlinkClick r:id="rId3"/>
              </a:rPr>
              <a:t>Liquidación nomina </a:t>
            </a:r>
            <a:endParaRPr lang="es-CO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s-CO" dirty="0" smtClean="0">
                <a:hlinkClick r:id="rId4" action="ppaction://hlinkfile"/>
              </a:rPr>
              <a:t>Video como liquidar una nomina en Excel</a:t>
            </a:r>
            <a:endParaRPr lang="es-CO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s-CO" dirty="0" smtClean="0">
                <a:hlinkClick r:id="rId5" action="ppaction://hlinksldjump"/>
              </a:rPr>
              <a:t>Definición de nomina </a:t>
            </a:r>
            <a:endParaRPr lang="es-CO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s-CO" dirty="0" smtClean="0">
                <a:hlinkClick r:id="rId6" action="ppaction://hlinksldjump"/>
              </a:rPr>
              <a:t>Aportes del empleado</a:t>
            </a:r>
            <a:endParaRPr lang="es-CO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s-CO" dirty="0" smtClean="0">
                <a:hlinkClick r:id="rId7" action="ppaction://hlinksldjump"/>
              </a:rPr>
              <a:t>Aportes del empleador</a:t>
            </a:r>
            <a:endParaRPr lang="es-CO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s-CO" dirty="0" smtClean="0">
                <a:hlinkClick r:id="rId8" action="ppaction://hlinksldjump"/>
              </a:rPr>
              <a:t>Horas extras en Excel</a:t>
            </a:r>
            <a:endParaRPr lang="es-CO" dirty="0" smtClean="0"/>
          </a:p>
        </p:txBody>
      </p:sp>
    </p:spTree>
    <p:extLst>
      <p:ext uri="{BB962C8B-B14F-4D97-AF65-F5344CB8AC3E}">
        <p14:creationId xmlns:p14="http://schemas.microsoft.com/office/powerpoint/2010/main" val="281126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2 Imagen" descr="http://2.bp.blogspot.com/-OkecMM0cUR0/TkBMR-DWsmI/AAAAAAAAABY/uX2gZrEQ-Xw/s1600/grafic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00808"/>
            <a:ext cx="8460432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836712"/>
            <a:ext cx="8424936" cy="432048"/>
          </a:xfrm>
        </p:spPr>
        <p:txBody>
          <a:bodyPr/>
          <a:lstStyle/>
          <a:p>
            <a:pPr marL="114300" indent="0"/>
            <a:r>
              <a:rPr lang="es-CO" sz="4000" dirty="0" smtClean="0"/>
              <a:t>NÓMINA: </a:t>
            </a:r>
            <a:r>
              <a:rPr lang="es-CO" sz="2000" dirty="0" smtClean="0"/>
              <a:t>es </a:t>
            </a:r>
            <a:r>
              <a:rPr lang="es-CO" sz="2000" dirty="0"/>
              <a:t>un documento en el que un empleador relaciona salarios, deducciones, valor neto pagado, aportes parafiscales y apropiaciones de los trabajadores que han laborado en un periodo determinado, ya sea por semana, década, quincena o mes.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6804248" y="5454516"/>
            <a:ext cx="1162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>
                <a:hlinkClick r:id="" action="ppaction://hlinkshowjump?jump=previousslide"/>
              </a:rPr>
              <a:t>REGRESAR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2638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sz="3200" dirty="0" smtClean="0"/>
              <a:t>APORTES EMPLEADO</a:t>
            </a:r>
            <a:endParaRPr lang="es-CO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9194" y="1556792"/>
            <a:ext cx="7620000" cy="4800600"/>
          </a:xfrm>
        </p:spPr>
        <p:txBody>
          <a:bodyPr>
            <a:normAutofit/>
          </a:bodyPr>
          <a:lstStyle/>
          <a:p>
            <a:r>
              <a:rPr lang="es-CO" sz="2000" dirty="0" smtClean="0"/>
              <a:t>SALUD 4% = </a:t>
            </a:r>
            <a:r>
              <a:rPr lang="es-CO" sz="2000" dirty="0"/>
              <a:t>Total Devengado – Auxilio transporte * 4 </a:t>
            </a:r>
            <a:r>
              <a:rPr lang="es-CO" sz="2000" dirty="0" smtClean="0"/>
              <a:t>%</a:t>
            </a:r>
          </a:p>
          <a:p>
            <a:pPr marL="114300" indent="0">
              <a:buNone/>
            </a:pPr>
            <a:endParaRPr lang="es-CO" sz="2000" dirty="0" smtClean="0"/>
          </a:p>
          <a:p>
            <a:pPr marL="114300" indent="0">
              <a:buNone/>
            </a:pPr>
            <a:endParaRPr lang="es-CO" sz="2000" dirty="0"/>
          </a:p>
          <a:p>
            <a:r>
              <a:rPr lang="es-CO" sz="2000" dirty="0" smtClean="0"/>
              <a:t>PENSION </a:t>
            </a:r>
            <a:r>
              <a:rPr lang="es-CO" sz="2000" dirty="0"/>
              <a:t>4% = Total Devengado – Auxilio transporte * 4 %</a:t>
            </a:r>
          </a:p>
          <a:p>
            <a:pPr algn="ctr"/>
            <a:endParaRPr lang="es-CO" sz="2000" dirty="0" smtClean="0"/>
          </a:p>
          <a:p>
            <a:pPr marL="114300" indent="0" algn="ctr">
              <a:buNone/>
            </a:pPr>
            <a:endParaRPr lang="es-CO" sz="2000" dirty="0" smtClean="0"/>
          </a:p>
          <a:p>
            <a:r>
              <a:rPr lang="es-CO" sz="2000" dirty="0" smtClean="0"/>
              <a:t>FONDO </a:t>
            </a:r>
            <a:r>
              <a:rPr lang="es-CO" sz="2000" dirty="0"/>
              <a:t>DE </a:t>
            </a:r>
            <a:r>
              <a:rPr lang="es-CO" sz="2000" dirty="0" smtClean="0"/>
              <a:t>SOLIDARIDAD 1% </a:t>
            </a:r>
            <a:r>
              <a:rPr lang="es-CO" sz="2000" dirty="0"/>
              <a:t>( solo los que su devengó sea mayor a 4 salarios mínimos( 2.358.000 para el 2013)</a:t>
            </a:r>
          </a:p>
          <a:p>
            <a:pPr marL="114300" indent="0">
              <a:buNone/>
            </a:pPr>
            <a:r>
              <a:rPr lang="es-CO" sz="2000" dirty="0"/>
              <a:t>     </a:t>
            </a:r>
            <a:r>
              <a:rPr lang="es-CO" sz="2000" dirty="0" smtClean="0"/>
              <a:t>= Total </a:t>
            </a:r>
            <a:r>
              <a:rPr lang="es-CO" sz="2000" dirty="0"/>
              <a:t>Devengado – Auxilio transporte *1%</a:t>
            </a:r>
          </a:p>
          <a:p>
            <a:pPr marL="114300" indent="0" algn="ctr">
              <a:buNone/>
            </a:pPr>
            <a:endParaRPr lang="es-CO" sz="20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323528" y="1196752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6444208" y="5085184"/>
            <a:ext cx="1162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>
                <a:hlinkClick r:id="rId2" action="ppaction://hlinksldjump"/>
              </a:rPr>
              <a:t>REGRESAR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5675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1034" y="116632"/>
            <a:ext cx="7620000" cy="1143000"/>
          </a:xfrm>
        </p:spPr>
        <p:txBody>
          <a:bodyPr/>
          <a:lstStyle/>
          <a:p>
            <a:pPr algn="ctr"/>
            <a:r>
              <a:rPr lang="es-CO" sz="3200" dirty="0" smtClean="0"/>
              <a:t>APORTES EMPLEADOR</a:t>
            </a:r>
            <a:endParaRPr lang="es-CO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052736"/>
            <a:ext cx="7620000" cy="4800600"/>
          </a:xfrm>
        </p:spPr>
        <p:txBody>
          <a:bodyPr>
            <a:normAutofit/>
          </a:bodyPr>
          <a:lstStyle/>
          <a:p>
            <a:r>
              <a:rPr lang="es-CO" sz="2000" dirty="0" smtClean="0"/>
              <a:t>SALUD 8.5% = Total </a:t>
            </a:r>
            <a:r>
              <a:rPr lang="es-CO" sz="2000" dirty="0"/>
              <a:t>Devengado – Auxilio transporte * </a:t>
            </a:r>
            <a:r>
              <a:rPr lang="es-CO" sz="2000" dirty="0" smtClean="0"/>
              <a:t>8.5%</a:t>
            </a:r>
          </a:p>
          <a:p>
            <a:pPr marL="114300" indent="0">
              <a:buNone/>
            </a:pPr>
            <a:endParaRPr lang="es-CO" sz="2000" dirty="0" smtClean="0"/>
          </a:p>
          <a:p>
            <a:r>
              <a:rPr lang="es-CO" sz="2000" dirty="0" smtClean="0"/>
              <a:t>PENSION 12% = Total </a:t>
            </a:r>
            <a:r>
              <a:rPr lang="es-CO" sz="2000" dirty="0"/>
              <a:t>Devengado – Auxilio transporte </a:t>
            </a:r>
            <a:r>
              <a:rPr lang="es-CO" sz="2000" dirty="0" smtClean="0"/>
              <a:t>*12%</a:t>
            </a:r>
          </a:p>
          <a:p>
            <a:pPr marL="114300" indent="0">
              <a:buNone/>
            </a:pPr>
            <a:endParaRPr lang="es-CO" sz="2000" dirty="0"/>
          </a:p>
          <a:p>
            <a:r>
              <a:rPr lang="es-CO" sz="2000" dirty="0" smtClean="0"/>
              <a:t>Cesantías 8.33% = Total devengado x 8.33%</a:t>
            </a:r>
          </a:p>
          <a:p>
            <a:pPr marL="114300" indent="0">
              <a:buNone/>
            </a:pPr>
            <a:endParaRPr lang="es-CO" sz="2000" dirty="0" smtClean="0"/>
          </a:p>
          <a:p>
            <a:r>
              <a:rPr lang="es-CO" sz="2000" dirty="0"/>
              <a:t>Intereses a las </a:t>
            </a:r>
            <a:r>
              <a:rPr lang="es-CO" sz="2000" dirty="0" smtClean="0"/>
              <a:t>Cesantías 1% </a:t>
            </a:r>
            <a:r>
              <a:rPr lang="es-CO" sz="2000" dirty="0"/>
              <a:t>= Total devengado x 1</a:t>
            </a:r>
            <a:r>
              <a:rPr lang="es-CO" sz="2000" dirty="0" smtClean="0"/>
              <a:t>%</a:t>
            </a:r>
          </a:p>
          <a:p>
            <a:pPr marL="114300" indent="0">
              <a:buNone/>
            </a:pPr>
            <a:endParaRPr lang="es-CO" sz="2000" dirty="0" smtClean="0"/>
          </a:p>
          <a:p>
            <a:r>
              <a:rPr lang="es-CO" sz="2000" dirty="0"/>
              <a:t>Prima de </a:t>
            </a:r>
            <a:r>
              <a:rPr lang="es-CO" sz="2000" dirty="0" smtClean="0"/>
              <a:t>servicios 8.33% </a:t>
            </a:r>
            <a:r>
              <a:rPr lang="es-CO" sz="2000" dirty="0"/>
              <a:t>= Total devengado x 8.33</a:t>
            </a:r>
            <a:r>
              <a:rPr lang="es-CO" sz="2000" dirty="0" smtClean="0"/>
              <a:t>%</a:t>
            </a:r>
          </a:p>
          <a:p>
            <a:pPr marL="114300" indent="0">
              <a:buNone/>
            </a:pPr>
            <a:endParaRPr lang="es-CO" sz="2000" dirty="0"/>
          </a:p>
          <a:p>
            <a:r>
              <a:rPr lang="es-CO" sz="2000" dirty="0" smtClean="0"/>
              <a:t>Vacaciones 4.17% (no se tiene en cuenta el auxilio de transporte, ni horas extras ni demás, se liquida sobre el salario básico)</a:t>
            </a:r>
          </a:p>
          <a:p>
            <a:pPr marL="114300" indent="0">
              <a:buNone/>
            </a:pPr>
            <a:r>
              <a:rPr lang="es-CO" sz="2000" dirty="0" smtClean="0"/>
              <a:t>     </a:t>
            </a:r>
            <a:r>
              <a:rPr lang="es-CO" sz="2000" dirty="0"/>
              <a:t>= </a:t>
            </a:r>
            <a:r>
              <a:rPr lang="es-CO" sz="2000" dirty="0" smtClean="0"/>
              <a:t>BASICO x </a:t>
            </a:r>
            <a:r>
              <a:rPr lang="es-CO" sz="2000" dirty="0"/>
              <a:t>4.17%</a:t>
            </a:r>
          </a:p>
          <a:p>
            <a:endParaRPr lang="es-CO" sz="2000" dirty="0"/>
          </a:p>
          <a:p>
            <a:pPr marL="114300" indent="0">
              <a:buNone/>
            </a:pPr>
            <a:endParaRPr lang="es-CO" sz="20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323528" y="908720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6832407" y="5733256"/>
            <a:ext cx="1162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>
                <a:hlinkClick r:id="rId3" action="ppaction://hlinksldjump"/>
              </a:rPr>
              <a:t>REGRESAR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3987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sz="2400" dirty="0" smtClean="0"/>
              <a:t>PORCENTAJES Y CÁLCULOS CON RECARGOS Y HORAS EXTRAS</a:t>
            </a:r>
            <a:br>
              <a:rPr lang="es-CO" sz="2400" dirty="0" smtClean="0"/>
            </a:br>
            <a:endParaRPr lang="es-CO" sz="24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323528" y="1340768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8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1598350"/>
              </p:ext>
            </p:extLst>
          </p:nvPr>
        </p:nvGraphicFramePr>
        <p:xfrm>
          <a:off x="175428" y="1052736"/>
          <a:ext cx="8001055" cy="3024330"/>
        </p:xfrm>
        <a:graphic>
          <a:graphicData uri="http://schemas.openxmlformats.org/drawingml/2006/table">
            <a:tbl>
              <a:tblPr/>
              <a:tblGrid>
                <a:gridCol w="2500330"/>
                <a:gridCol w="1234537"/>
                <a:gridCol w="937623"/>
                <a:gridCol w="3328565"/>
              </a:tblGrid>
              <a:tr h="20162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CLASE DE TRABAJO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RECARGO 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FACTOR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FORMULA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62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62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Extra Diurno Ordinario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Valor hora ordinaria x 1,25 x No horas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62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62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Extra Nocturno Ordinario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Valor hora ordinaria x 1,75 x No horas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62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62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Dominical y Festivo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Valor hora ordinaria x 1,75 x No horas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62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62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Dominical y Festivo Nocturno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Valor hora ordinaria x 2,10 x No horas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62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62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Extra Diurno Festivo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Valor hora ordinaria x 2,00 x No horas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62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62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Extra Nocturno Festivo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Valor hora ordinaria x 2,50 x No horas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62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62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Recargo Nocturno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Valor hora ordinaria x 0,35 x No horas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1043608" y="4438853"/>
            <a:ext cx="53634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C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action="ppaction://hlinkfile"/>
              </a:rPr>
              <a:t>EJEMPLO LIQUIDACIÓN DE HORAS EXTRAS EN EXCEL</a:t>
            </a:r>
            <a:endParaRPr lang="es-CO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itchFamily="34" charset="0"/>
              <a:buChar char="•"/>
            </a:pPr>
            <a:endParaRPr lang="es-CO" dirty="0"/>
          </a:p>
        </p:txBody>
      </p:sp>
      <p:sp>
        <p:nvSpPr>
          <p:cNvPr id="4" name="3 CuadroTexto"/>
          <p:cNvSpPr txBox="1"/>
          <p:nvPr/>
        </p:nvSpPr>
        <p:spPr>
          <a:xfrm>
            <a:off x="6660232" y="5085184"/>
            <a:ext cx="1162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>
                <a:hlinkClick r:id="rId3" action="ppaction://hlinksldjump"/>
              </a:rPr>
              <a:t>REGRESAR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9845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Adyace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676</TotalTime>
  <Words>344</Words>
  <Application>Microsoft Office PowerPoint</Application>
  <PresentationFormat>Presentación en pantalla (4:3)</PresentationFormat>
  <Paragraphs>100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Adyacencia</vt:lpstr>
      <vt:lpstr>NÓMINA</vt:lpstr>
      <vt:lpstr>NOMINA</vt:lpstr>
      <vt:lpstr>NÓMINA: es un documento en el que un empleador relaciona salarios, deducciones, valor neto pagado, aportes parafiscales y apropiaciones de los trabajadores que han laborado en un periodo determinado, ya sea por semana, década, quincena o mes.</vt:lpstr>
      <vt:lpstr>APORTES EMPLEADO</vt:lpstr>
      <vt:lpstr>APORTES EMPLEADOR</vt:lpstr>
      <vt:lpstr>PORCENTAJES Y CÁLCULOS CON RECARGOS Y HORAS EXTRAS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NÓMINA</dc:title>
  <dc:creator>Ricardo</dc:creator>
  <cp:lastModifiedBy>ELKIN</cp:lastModifiedBy>
  <cp:revision>107</cp:revision>
  <cp:lastPrinted>2011-09-29T16:12:55Z</cp:lastPrinted>
  <dcterms:created xsi:type="dcterms:W3CDTF">2011-09-29T14:34:16Z</dcterms:created>
  <dcterms:modified xsi:type="dcterms:W3CDTF">2013-06-22T15:08:08Z</dcterms:modified>
</cp:coreProperties>
</file>